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embeddedFontLst>
    <p:embeddedFont>
      <p:font typeface="Libre Franklin"/>
      <p:regular r:id="rId24"/>
      <p:bold r:id="rId25"/>
      <p:italic r:id="rId26"/>
      <p:boldItalic r:id="rId27"/>
    </p:embeddedFont>
    <p:embeddedFont>
      <p:font typeface="Libre Franklin Medium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jwlwhPhnZm9q+Io7bftJ7FV2qZ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LibreFranklin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ibreFranklin-italic.fntdata"/><Relationship Id="rId25" Type="http://schemas.openxmlformats.org/officeDocument/2006/relationships/font" Target="fonts/LibreFranklin-bold.fntdata"/><Relationship Id="rId28" Type="http://schemas.openxmlformats.org/officeDocument/2006/relationships/font" Target="fonts/LibreFranklinMedium-regular.fntdata"/><Relationship Id="rId27" Type="http://schemas.openxmlformats.org/officeDocument/2006/relationships/font" Target="fonts/LibreFranklin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ibreFranklin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ibreFranklinMedium-boldItalic.fntdata"/><Relationship Id="rId30" Type="http://schemas.openxmlformats.org/officeDocument/2006/relationships/font" Target="fonts/LibreFranklinMedium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8" name="Google Shape;18;p21"/>
          <p:cNvSpPr txBox="1"/>
          <p:nvPr>
            <p:ph type="ctrTitle"/>
          </p:nvPr>
        </p:nvSpPr>
        <p:spPr>
          <a:xfrm>
            <a:off x="960120" y="640080"/>
            <a:ext cx="10268712" cy="32278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Libre Franklin"/>
              <a:buNone/>
              <a:defRPr sz="8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" type="subTitle"/>
          </p:nvPr>
        </p:nvSpPr>
        <p:spPr>
          <a:xfrm>
            <a:off x="960120" y="4526280"/>
            <a:ext cx="10268712" cy="150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21"/>
          <p:cNvSpPr txBox="1"/>
          <p:nvPr>
            <p:ph idx="10" type="dt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1" type="ftr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2" type="sldNum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0"/>
          <p:cNvSpPr txBox="1"/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" type="body"/>
          </p:nvPr>
        </p:nvSpPr>
        <p:spPr>
          <a:xfrm rot="5400000">
            <a:off x="4297680" y="-749808"/>
            <a:ext cx="3593592" cy="10268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228600" lvl="2" marL="1371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228600" lvl="4" marL="22860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0" type="dt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1" type="ftr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2" type="sldNum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1"/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3" name="Google Shape;83;p31"/>
          <p:cNvSpPr txBox="1"/>
          <p:nvPr>
            <p:ph type="title"/>
          </p:nvPr>
        </p:nvSpPr>
        <p:spPr>
          <a:xfrm rot="5400000">
            <a:off x="6723538" y="1671668"/>
            <a:ext cx="5533495" cy="3477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1"/>
          <p:cNvSpPr txBox="1"/>
          <p:nvPr>
            <p:ph idx="1" type="body"/>
          </p:nvPr>
        </p:nvSpPr>
        <p:spPr>
          <a:xfrm rot="5400000">
            <a:off x="945716" y="657872"/>
            <a:ext cx="5533496" cy="55046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228600" lvl="2" marL="1371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228600" lvl="4" marL="22860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1"/>
          <p:cNvSpPr txBox="1"/>
          <p:nvPr>
            <p:ph idx="10" type="dt"/>
          </p:nvPr>
        </p:nvSpPr>
        <p:spPr>
          <a:xfrm>
            <a:off x="7617898" y="6356350"/>
            <a:ext cx="25227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1"/>
          <p:cNvSpPr txBox="1"/>
          <p:nvPr>
            <p:ph idx="11" type="ftr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1"/>
          <p:cNvSpPr txBox="1"/>
          <p:nvPr>
            <p:ph idx="12" type="sldNum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5" name="Google Shape;25;p22"/>
          <p:cNvSpPr txBox="1"/>
          <p:nvPr>
            <p:ph type="title"/>
          </p:nvPr>
        </p:nvSpPr>
        <p:spPr>
          <a:xfrm>
            <a:off x="960120" y="768096"/>
            <a:ext cx="10268712" cy="31363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Libre Franklin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" type="body"/>
          </p:nvPr>
        </p:nvSpPr>
        <p:spPr>
          <a:xfrm>
            <a:off x="960120" y="4544568"/>
            <a:ext cx="10268712" cy="1545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22"/>
          <p:cNvSpPr txBox="1"/>
          <p:nvPr>
            <p:ph idx="10" type="dt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1" type="ftr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2" type="sldNum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/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" type="body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228600" lvl="2" marL="1371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228600" lvl="4" marL="22860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0" type="dt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1" type="ftr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2" type="sldNum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/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" type="body"/>
          </p:nvPr>
        </p:nvSpPr>
        <p:spPr>
          <a:xfrm>
            <a:off x="960120" y="2587752"/>
            <a:ext cx="4815840" cy="3593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228600" lvl="2" marL="1371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228600" lvl="4" marL="22860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2" type="body"/>
          </p:nvPr>
        </p:nvSpPr>
        <p:spPr>
          <a:xfrm>
            <a:off x="6412992" y="2583371"/>
            <a:ext cx="4815840" cy="3593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228600" lvl="2" marL="1371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228600" lvl="4" marL="22860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0" type="dt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11" type="ftr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2" type="sldNum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5"/>
          <p:cNvSpPr txBox="1"/>
          <p:nvPr>
            <p:ph idx="1" type="body"/>
          </p:nvPr>
        </p:nvSpPr>
        <p:spPr>
          <a:xfrm>
            <a:off x="960121" y="2587752"/>
            <a:ext cx="4818888" cy="89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b="0" sz="2600" cap="none"/>
            </a:lvl1pPr>
            <a:lvl2pPr indent="-228600" lvl="1" marL="9144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5"/>
          <p:cNvSpPr txBox="1"/>
          <p:nvPr>
            <p:ph idx="2" type="body"/>
          </p:nvPr>
        </p:nvSpPr>
        <p:spPr>
          <a:xfrm>
            <a:off x="960120" y="3594538"/>
            <a:ext cx="4818888" cy="2586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228600" lvl="2" marL="1371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228600" lvl="4" marL="22860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3" type="body"/>
          </p:nvPr>
        </p:nvSpPr>
        <p:spPr>
          <a:xfrm>
            <a:off x="6409944" y="2587752"/>
            <a:ext cx="4818888" cy="89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b="0" sz="2600" cap="none"/>
            </a:lvl1pPr>
            <a:lvl2pPr indent="-228600" lvl="1" marL="9144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5"/>
          <p:cNvSpPr txBox="1"/>
          <p:nvPr>
            <p:ph idx="4" type="body"/>
          </p:nvPr>
        </p:nvSpPr>
        <p:spPr>
          <a:xfrm>
            <a:off x="6409944" y="3594538"/>
            <a:ext cx="4818888" cy="2586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228600" lvl="2" marL="1371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228600" lvl="4" marL="22860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0" type="dt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1" type="ftr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12" type="sldNum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25"/>
          <p:cNvSpPr txBox="1"/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/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10" type="dt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1" type="ftr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2" type="sldNum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 txBox="1"/>
          <p:nvPr>
            <p:ph idx="10" type="dt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/>
          <p:nvPr>
            <p:ph idx="1" type="body"/>
          </p:nvPr>
        </p:nvSpPr>
        <p:spPr>
          <a:xfrm>
            <a:off x="5183188" y="2591850"/>
            <a:ext cx="6045644" cy="3593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406400" lvl="1" marL="9144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2pPr>
            <a:lvl3pPr indent="-228600" lvl="2" marL="1371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355600" lvl="3" marL="18288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4pPr>
            <a:lvl5pPr indent="-228600" lvl="4" marL="22860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28"/>
          <p:cNvSpPr txBox="1"/>
          <p:nvPr>
            <p:ph idx="2" type="body"/>
          </p:nvPr>
        </p:nvSpPr>
        <p:spPr>
          <a:xfrm>
            <a:off x="960120" y="2591850"/>
            <a:ext cx="3811905" cy="3277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28"/>
          <p:cNvSpPr txBox="1"/>
          <p:nvPr>
            <p:ph idx="10" type="dt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8"/>
          <p:cNvSpPr txBox="1"/>
          <p:nvPr>
            <p:ph idx="11" type="ftr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2" type="sldNum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28"/>
          <p:cNvSpPr txBox="1"/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/>
          <p:nvPr>
            <p:ph idx="2" type="pic"/>
          </p:nvPr>
        </p:nvSpPr>
        <p:spPr>
          <a:xfrm>
            <a:off x="0" y="2267712"/>
            <a:ext cx="6571469" cy="459028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0" name="Google Shape;70;p29"/>
          <p:cNvSpPr txBox="1"/>
          <p:nvPr>
            <p:ph idx="1" type="body"/>
          </p:nvPr>
        </p:nvSpPr>
        <p:spPr>
          <a:xfrm>
            <a:off x="7235971" y="2587752"/>
            <a:ext cx="3992856" cy="359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29"/>
          <p:cNvSpPr txBox="1"/>
          <p:nvPr>
            <p:ph idx="10" type="dt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1" type="ftr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2" type="sldNum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29"/>
          <p:cNvSpPr txBox="1"/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1" name="Google Shape;11;p20"/>
          <p:cNvSpPr txBox="1"/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Libre Franklin"/>
              <a:buNone/>
              <a:defRPr b="0" i="0" sz="6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0"/>
          <p:cNvSpPr txBox="1"/>
          <p:nvPr>
            <p:ph idx="1" type="body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374650" lvl="1" marL="914400" marR="0" rtl="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  <a:defRPr b="0" i="0" sz="23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228600" lvl="2" marL="1371600" marR="0" rtl="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342900" lvl="3" marL="1828800" marR="0" rtl="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marR="0" rtl="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0" type="dt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1" type="ftr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15" name="Google Shape;15;p20"/>
          <p:cNvSpPr txBox="1"/>
          <p:nvPr>
            <p:ph idx="12" type="sldNum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learnenglishkids.britishcouncil.org/listen-watch/short-stories/lucky-seed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3" name="Google Shape;93;p1"/>
          <p:cNvSpPr txBox="1"/>
          <p:nvPr>
            <p:ph type="ctrTitle"/>
          </p:nvPr>
        </p:nvSpPr>
        <p:spPr>
          <a:xfrm>
            <a:off x="551178" y="1213164"/>
            <a:ext cx="6706971" cy="1991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ibre Franklin"/>
              <a:buNone/>
            </a:pPr>
            <a:r>
              <a:rPr lang="en-US" sz="4000"/>
              <a:t>INCORPORATING STEM CONCEPTS INTO STORIES: CONTENT-BASED INSTRUCTION</a:t>
            </a:r>
            <a:endParaRPr sz="4000"/>
          </a:p>
        </p:txBody>
      </p:sp>
      <p:sp>
        <p:nvSpPr>
          <p:cNvPr id="94" name="Google Shape;94;p1"/>
          <p:cNvSpPr/>
          <p:nvPr/>
        </p:nvSpPr>
        <p:spPr>
          <a:xfrm>
            <a:off x="0" y="4206240"/>
            <a:ext cx="7534655" cy="2651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5" name="Google Shape;95;p1"/>
          <p:cNvSpPr txBox="1"/>
          <p:nvPr>
            <p:ph idx="1" type="subTitle"/>
          </p:nvPr>
        </p:nvSpPr>
        <p:spPr>
          <a:xfrm>
            <a:off x="298765" y="4418089"/>
            <a:ext cx="6682880" cy="2127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i="1" lang="en-US" sz="2500"/>
              <a:t>Integrated STEM Education with an Interactive Digital Library for Curious Kids-CURIKIDS</a:t>
            </a:r>
            <a:endParaRPr i="1" sz="2500"/>
          </a:p>
          <a:p>
            <a:pPr indent="0" lvl="0" marL="0" rtl="0" algn="l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i="1" lang="en-US" sz="2500"/>
              <a:t>25-29 September 2023 – 1st Learning Teaching Training (LTT) Activity </a:t>
            </a:r>
            <a:endParaRPr i="1" sz="2500"/>
          </a:p>
          <a:p>
            <a:pPr indent="0" lvl="0" marL="0" rtl="0" algn="l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i="1" lang="en-US" sz="2500"/>
              <a:t>Akdeniz University, Antalya, TÜRKİYE</a:t>
            </a:r>
            <a:endParaRPr i="1" sz="2500"/>
          </a:p>
          <a:p>
            <a:pPr indent="0" lvl="0" marL="0" rtl="0" algn="l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i="1" sz="2000"/>
          </a:p>
          <a:p>
            <a:pPr indent="0" lvl="0" marL="0" rtl="0" algn="ctr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3800"/>
              <a:t>Dr. Funda ÖLMEZ ÇAĞLAR</a:t>
            </a:r>
            <a:endParaRPr/>
          </a:p>
        </p:txBody>
      </p:sp>
      <p:pic>
        <p:nvPicPr>
          <p:cNvPr descr="Üçgenlerden oluşan soyut arka plan" id="96" name="Google Shape;96;p1"/>
          <p:cNvPicPr preferRelativeResize="0"/>
          <p:nvPr/>
        </p:nvPicPr>
        <p:blipFill rotWithShape="1">
          <a:blip r:embed="rId3">
            <a:alphaModFix/>
          </a:blip>
          <a:srcRect b="-1" l="23954" r="30715" t="0"/>
          <a:stretch/>
        </p:blipFill>
        <p:spPr>
          <a:xfrm>
            <a:off x="7534655" y="10"/>
            <a:ext cx="4657345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/>
          <p:nvPr>
            <p:ph type="title"/>
          </p:nvPr>
        </p:nvSpPr>
        <p:spPr>
          <a:xfrm>
            <a:off x="960120" y="768096"/>
            <a:ext cx="10268712" cy="31363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Libre Franklin"/>
              <a:buNone/>
            </a:pPr>
            <a:r>
              <a:rPr lang="en-US"/>
              <a:t>SAMPLE ACTIVITIES</a:t>
            </a:r>
            <a:endParaRPr/>
          </a:p>
        </p:txBody>
      </p:sp>
      <p:sp>
        <p:nvSpPr>
          <p:cNvPr id="171" name="Google Shape;171;p10"/>
          <p:cNvSpPr txBox="1"/>
          <p:nvPr>
            <p:ph idx="1" type="body"/>
          </p:nvPr>
        </p:nvSpPr>
        <p:spPr>
          <a:xfrm>
            <a:off x="960120" y="4544568"/>
            <a:ext cx="10268712" cy="1545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72" name="Google Shape;172;p10"/>
          <p:cNvSpPr txBox="1"/>
          <p:nvPr>
            <p:ph idx="12" type="sldNum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/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Libre Franklin"/>
              <a:buNone/>
            </a:pPr>
            <a:r>
              <a:rPr lang="en-US"/>
              <a:t>PRE-READING</a:t>
            </a:r>
            <a:endParaRPr/>
          </a:p>
        </p:txBody>
      </p:sp>
      <p:sp>
        <p:nvSpPr>
          <p:cNvPr id="178" name="Google Shape;178;p11"/>
          <p:cNvSpPr txBox="1"/>
          <p:nvPr>
            <p:ph idx="1" type="body"/>
          </p:nvPr>
        </p:nvSpPr>
        <p:spPr>
          <a:xfrm>
            <a:off x="960120" y="2587752"/>
            <a:ext cx="4815840" cy="3593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/>
          </a:p>
        </p:txBody>
      </p:sp>
      <p:sp>
        <p:nvSpPr>
          <p:cNvPr id="179" name="Google Shape;179;p11"/>
          <p:cNvSpPr txBox="1"/>
          <p:nvPr>
            <p:ph idx="2" type="body"/>
          </p:nvPr>
        </p:nvSpPr>
        <p:spPr>
          <a:xfrm>
            <a:off x="6412992" y="2583371"/>
            <a:ext cx="4815840" cy="3593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/>
          </a:p>
        </p:txBody>
      </p:sp>
      <p:sp>
        <p:nvSpPr>
          <p:cNvPr id="180" name="Google Shape;180;p11"/>
          <p:cNvSpPr txBox="1"/>
          <p:nvPr>
            <p:ph idx="12" type="sldNum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1" name="Google Shape;18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8597" y="1865031"/>
            <a:ext cx="7674725" cy="467388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/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Libre Franklin"/>
              <a:buNone/>
            </a:pPr>
            <a:r>
              <a:rPr lang="en-US"/>
              <a:t>POST-READING </a:t>
            </a:r>
            <a:endParaRPr/>
          </a:p>
        </p:txBody>
      </p:sp>
      <p:pic>
        <p:nvPicPr>
          <p:cNvPr id="187" name="Google Shape;187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420" y="2598412"/>
            <a:ext cx="6381663" cy="379676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2"/>
          <p:cNvSpPr txBox="1"/>
          <p:nvPr>
            <p:ph idx="2" type="body"/>
          </p:nvPr>
        </p:nvSpPr>
        <p:spPr>
          <a:xfrm>
            <a:off x="6412992" y="2583371"/>
            <a:ext cx="4815840" cy="3593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/>
          </a:p>
        </p:txBody>
      </p:sp>
      <p:sp>
        <p:nvSpPr>
          <p:cNvPr id="189" name="Google Shape;189;p12"/>
          <p:cNvSpPr txBox="1"/>
          <p:nvPr>
            <p:ph idx="12" type="sldNum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0" name="Google Shape;19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8841" y="1257300"/>
            <a:ext cx="5933159" cy="349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/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Libre Franklin"/>
              <a:buNone/>
            </a:pPr>
            <a:r>
              <a:rPr lang="en-US"/>
              <a:t>POST-READING</a:t>
            </a:r>
            <a:endParaRPr/>
          </a:p>
        </p:txBody>
      </p:sp>
      <p:sp>
        <p:nvSpPr>
          <p:cNvPr id="196" name="Google Shape;196;p13"/>
          <p:cNvSpPr txBox="1"/>
          <p:nvPr>
            <p:ph idx="1" type="body"/>
          </p:nvPr>
        </p:nvSpPr>
        <p:spPr>
          <a:xfrm>
            <a:off x="960120" y="2587752"/>
            <a:ext cx="4815840" cy="3593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/>
          </a:p>
        </p:txBody>
      </p:sp>
      <p:sp>
        <p:nvSpPr>
          <p:cNvPr id="197" name="Google Shape;197;p13"/>
          <p:cNvSpPr txBox="1"/>
          <p:nvPr>
            <p:ph idx="2" type="body"/>
          </p:nvPr>
        </p:nvSpPr>
        <p:spPr>
          <a:xfrm>
            <a:off x="6412992" y="2583371"/>
            <a:ext cx="4815840" cy="3593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/>
          </a:p>
        </p:txBody>
      </p:sp>
      <p:sp>
        <p:nvSpPr>
          <p:cNvPr id="198" name="Google Shape;198;p13"/>
          <p:cNvSpPr txBox="1"/>
          <p:nvPr>
            <p:ph idx="12" type="sldNum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9" name="Google Shape;19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637" y="1785937"/>
            <a:ext cx="5505450" cy="328612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200" name="Google Shape;20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1424" y="3129665"/>
            <a:ext cx="5581650" cy="341947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"/>
          <p:cNvSpPr txBox="1"/>
          <p:nvPr>
            <p:ph type="title"/>
          </p:nvPr>
        </p:nvSpPr>
        <p:spPr>
          <a:xfrm>
            <a:off x="669175" y="369768"/>
            <a:ext cx="10268712" cy="9083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Franklin"/>
              <a:buNone/>
            </a:pPr>
            <a:r>
              <a:rPr lang="en-US" cap="none"/>
              <a:t>Ordering the pictures/stages</a:t>
            </a:r>
            <a:endParaRPr cap="none"/>
          </a:p>
        </p:txBody>
      </p:sp>
      <p:sp>
        <p:nvSpPr>
          <p:cNvPr id="206" name="Google Shape;206;p14"/>
          <p:cNvSpPr txBox="1"/>
          <p:nvPr>
            <p:ph idx="1" type="body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/>
          </a:p>
        </p:txBody>
      </p:sp>
      <p:sp>
        <p:nvSpPr>
          <p:cNvPr id="207" name="Google Shape;207;p14"/>
          <p:cNvSpPr txBox="1"/>
          <p:nvPr>
            <p:ph idx="12" type="sldNum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8" name="Google Shape;20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0530" y="1272081"/>
            <a:ext cx="7447892" cy="5585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/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Libre Franklin"/>
              <a:buNone/>
            </a:pPr>
            <a:r>
              <a:rPr lang="en-US" cap="none"/>
              <a:t>Using graphic organizers</a:t>
            </a:r>
            <a:endParaRPr cap="none"/>
          </a:p>
        </p:txBody>
      </p:sp>
      <p:sp>
        <p:nvSpPr>
          <p:cNvPr id="214" name="Google Shape;214;p15"/>
          <p:cNvSpPr txBox="1"/>
          <p:nvPr>
            <p:ph idx="12" type="sldNum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5" name="Google Shape;21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289" y="2616930"/>
            <a:ext cx="5359079" cy="3016396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216" name="Google Shape;21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5056" y="1977882"/>
            <a:ext cx="3409085" cy="441918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"/>
          <p:cNvSpPr txBox="1"/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ibre Franklin"/>
              <a:buNone/>
            </a:pPr>
            <a:r>
              <a:rPr lang="en-US" sz="5400" cap="none"/>
              <a:t>How about creating a story using AI?</a:t>
            </a:r>
            <a:endParaRPr/>
          </a:p>
        </p:txBody>
      </p:sp>
      <p:pic>
        <p:nvPicPr>
          <p:cNvPr id="222" name="Google Shape;222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4914" y="2247856"/>
            <a:ext cx="7399123" cy="454415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6"/>
          <p:cNvSpPr txBox="1"/>
          <p:nvPr>
            <p:ph idx="12" type="sldNum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"/>
          <p:cNvSpPr txBox="1"/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Libre Franklin"/>
              <a:buNone/>
            </a:pPr>
            <a:r>
              <a:rPr lang="en-US"/>
              <a:t>CONCLUSION (1/2)</a:t>
            </a:r>
            <a:endParaRPr/>
          </a:p>
        </p:txBody>
      </p:sp>
      <p:sp>
        <p:nvSpPr>
          <p:cNvPr id="229" name="Google Shape;229;p17"/>
          <p:cNvSpPr txBox="1"/>
          <p:nvPr>
            <p:ph idx="1" type="body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When supported with effective and creative activities, stories involving STEM concepts can:</a:t>
            </a:r>
            <a:endParaRPr/>
          </a:p>
          <a:p>
            <a:pPr indent="-457200" lvl="0" marL="457200" rtl="0" algn="l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make those subjects more </a:t>
            </a:r>
            <a:r>
              <a:rPr lang="en-US">
                <a:solidFill>
                  <a:srgbClr val="C00000"/>
                </a:solidFill>
              </a:rPr>
              <a:t>relatable, fun and meaningful </a:t>
            </a:r>
            <a:r>
              <a:rPr lang="en-US"/>
              <a:t>for Ss</a:t>
            </a:r>
            <a:endParaRPr/>
          </a:p>
          <a:p>
            <a:pPr indent="-457200" lvl="0" marL="457200" rtl="0" algn="l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offer a </a:t>
            </a:r>
            <a:r>
              <a:rPr lang="en-US">
                <a:solidFill>
                  <a:srgbClr val="C00000"/>
                </a:solidFill>
              </a:rPr>
              <a:t>narrative background </a:t>
            </a:r>
            <a:r>
              <a:rPr lang="en-US"/>
              <a:t>and </a:t>
            </a:r>
            <a:r>
              <a:rPr lang="en-US">
                <a:solidFill>
                  <a:srgbClr val="C00000"/>
                </a:solidFill>
              </a:rPr>
              <a:t>meaningful context </a:t>
            </a:r>
            <a:r>
              <a:rPr lang="en-US"/>
              <a:t>for STEM topics.</a:t>
            </a:r>
            <a:endParaRPr/>
          </a:p>
          <a:p>
            <a:pPr indent="-457200" lvl="0" marL="457200" rtl="0" algn="l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provide a </a:t>
            </a:r>
            <a:r>
              <a:rPr lang="en-US">
                <a:solidFill>
                  <a:srgbClr val="C00000"/>
                </a:solidFill>
              </a:rPr>
              <a:t>contextualized</a:t>
            </a:r>
            <a:r>
              <a:rPr lang="en-US"/>
              <a:t> learning experience</a:t>
            </a:r>
            <a:endParaRPr/>
          </a:p>
          <a:p>
            <a:pPr indent="-457200" lvl="0" marL="457200" rtl="0" algn="l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help Ss to </a:t>
            </a:r>
            <a:r>
              <a:rPr lang="en-US">
                <a:solidFill>
                  <a:srgbClr val="C00000"/>
                </a:solidFill>
              </a:rPr>
              <a:t>comprehend the topics more easily </a:t>
            </a:r>
            <a:r>
              <a:rPr lang="en-US"/>
              <a:t>and remember them in a contextualized form</a:t>
            </a:r>
            <a:endParaRPr/>
          </a:p>
          <a:p>
            <a:pPr indent="-457200" lvl="0" marL="457200" rtl="0" algn="l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reinforce </a:t>
            </a:r>
            <a:r>
              <a:rPr lang="en-US">
                <a:solidFill>
                  <a:srgbClr val="C00000"/>
                </a:solidFill>
              </a:rPr>
              <a:t>language development </a:t>
            </a:r>
            <a:r>
              <a:rPr lang="en-US"/>
              <a:t>especially when accompanied with well-structured activities and tasks</a:t>
            </a:r>
            <a:endParaRPr/>
          </a:p>
        </p:txBody>
      </p:sp>
      <p:sp>
        <p:nvSpPr>
          <p:cNvPr id="230" name="Google Shape;230;p17"/>
          <p:cNvSpPr txBox="1"/>
          <p:nvPr>
            <p:ph idx="12" type="sldNum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"/>
          <p:cNvSpPr txBox="1"/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Libre Franklin"/>
              <a:buNone/>
            </a:pPr>
            <a:r>
              <a:rPr lang="en-US"/>
              <a:t>CONCLUSION (2/2)</a:t>
            </a:r>
            <a:endParaRPr/>
          </a:p>
        </p:txBody>
      </p:sp>
      <p:sp>
        <p:nvSpPr>
          <p:cNvPr id="237" name="Google Shape;237;p18"/>
          <p:cNvSpPr txBox="1"/>
          <p:nvPr>
            <p:ph idx="1" type="body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STEM topics incorporated into stories can</a:t>
            </a:r>
            <a:endParaRPr/>
          </a:p>
          <a:p>
            <a:pPr indent="-457200" lvl="0" marL="457200" rtl="0" algn="l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arouse </a:t>
            </a:r>
            <a:r>
              <a:rPr lang="en-US" sz="2800">
                <a:solidFill>
                  <a:srgbClr val="C00000"/>
                </a:solidFill>
              </a:rPr>
              <a:t>curiosity</a:t>
            </a:r>
            <a:r>
              <a:rPr lang="en-US" sz="2800"/>
              <a:t> for further learning.</a:t>
            </a:r>
            <a:endParaRPr/>
          </a:p>
          <a:p>
            <a:pPr indent="-457200" lvl="0" marL="457200" rtl="0" algn="l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help to work on </a:t>
            </a:r>
            <a:r>
              <a:rPr lang="en-US" sz="2800">
                <a:solidFill>
                  <a:srgbClr val="C00000"/>
                </a:solidFill>
              </a:rPr>
              <a:t>problem-solving skills </a:t>
            </a:r>
            <a:r>
              <a:rPr lang="en-US" sz="2800"/>
              <a:t>(when initiated by themes)</a:t>
            </a:r>
            <a:endParaRPr/>
          </a:p>
          <a:p>
            <a:pPr indent="-457200" lvl="0" marL="457200" rtl="0" algn="l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help to work on </a:t>
            </a:r>
            <a:r>
              <a:rPr lang="en-US" sz="2800">
                <a:solidFill>
                  <a:srgbClr val="C00000"/>
                </a:solidFill>
              </a:rPr>
              <a:t>critical thinking skills</a:t>
            </a:r>
            <a:r>
              <a:rPr lang="en-US" sz="2800"/>
              <a:t>, </a:t>
            </a:r>
            <a:endParaRPr/>
          </a:p>
          <a:p>
            <a:pPr indent="-457200" lvl="0" marL="457200" rtl="0" algn="l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rgbClr val="131413"/>
              </a:buClr>
              <a:buSzPts val="2800"/>
              <a:buFont typeface="Arial"/>
              <a:buChar char="•"/>
            </a:pPr>
            <a:r>
              <a:rPr b="0" i="1" lang="en-US" sz="2800" u="none" strike="noStrike">
                <a:solidFill>
                  <a:srgbClr val="131413"/>
                </a:solidFill>
              </a:rPr>
              <a:t>help Ss to adopt </a:t>
            </a:r>
            <a:r>
              <a:rPr b="0" i="1" lang="en-US" sz="2800" u="none" strike="noStrike">
                <a:solidFill>
                  <a:srgbClr val="C00000"/>
                </a:solidFill>
              </a:rPr>
              <a:t>a positive attitude towards STEM concepts </a:t>
            </a:r>
            <a:r>
              <a:rPr b="0" i="1" lang="en-US" sz="2800" u="none" strike="noStrike">
                <a:solidFill>
                  <a:srgbClr val="131413"/>
                </a:solidFill>
              </a:rPr>
              <a:t>while improving </a:t>
            </a:r>
            <a:r>
              <a:rPr b="0" i="1" lang="en-US" sz="2800" u="none" strike="noStrike">
                <a:solidFill>
                  <a:srgbClr val="C00000"/>
                </a:solidFill>
              </a:rPr>
              <a:t>language skills </a:t>
            </a:r>
            <a:r>
              <a:rPr b="0" i="1" lang="en-US" sz="2800" u="none" strike="noStrike">
                <a:solidFill>
                  <a:srgbClr val="131413"/>
                </a:solidFill>
              </a:rPr>
              <a:t>at the same time</a:t>
            </a:r>
            <a:endParaRPr i="1" sz="2800"/>
          </a:p>
        </p:txBody>
      </p:sp>
      <p:sp>
        <p:nvSpPr>
          <p:cNvPr id="238" name="Google Shape;238;p18"/>
          <p:cNvSpPr txBox="1"/>
          <p:nvPr>
            <p:ph idx="12" type="sldNum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44" name="Google Shape;244;p19"/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descr="Thank You Images – Browse 246,734 Stock Photos, Vectors, and Video | Adobe  Stock" id="245" name="Google Shape;245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9099" y="1857817"/>
            <a:ext cx="7393801" cy="314236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9"/>
          <p:cNvSpPr txBox="1"/>
          <p:nvPr>
            <p:ph idx="12" type="sldNum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 b="0" l="0" r="0"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/>
          <p:nvPr/>
        </p:nvSpPr>
        <p:spPr>
          <a:xfrm>
            <a:off x="0" y="4551139"/>
            <a:ext cx="12192000" cy="1644556"/>
          </a:xfrm>
          <a:prstGeom prst="rect">
            <a:avLst/>
          </a:pr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05" name="Google Shape;105;p2"/>
          <p:cNvSpPr txBox="1"/>
          <p:nvPr>
            <p:ph type="title"/>
          </p:nvPr>
        </p:nvSpPr>
        <p:spPr>
          <a:xfrm>
            <a:off x="961644" y="4675366"/>
            <a:ext cx="10268712" cy="8462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Libre Franklin"/>
              <a:buNone/>
            </a:pPr>
            <a:r>
              <a:rPr lang="en-US" sz="5400">
                <a:solidFill>
                  <a:srgbClr val="FFFFFF"/>
                </a:solidFill>
              </a:rPr>
              <a:t>EXAMPLE TEXTS TO TEACH</a:t>
            </a:r>
            <a:endParaRPr/>
          </a:p>
        </p:txBody>
      </p:sp>
      <p:sp>
        <p:nvSpPr>
          <p:cNvPr id="106" name="Google Shape;106;p2"/>
          <p:cNvSpPr txBox="1"/>
          <p:nvPr>
            <p:ph idx="1" type="body"/>
          </p:nvPr>
        </p:nvSpPr>
        <p:spPr>
          <a:xfrm>
            <a:off x="961644" y="5545443"/>
            <a:ext cx="10268712" cy="513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solidFill>
                  <a:schemeClr val="lt1"/>
                </a:solidFill>
              </a:rPr>
              <a:t>Including a story based on a STEM concept to a CBI lesson.</a:t>
            </a:r>
            <a:endParaRPr/>
          </a:p>
        </p:txBody>
      </p:sp>
      <p:sp>
        <p:nvSpPr>
          <p:cNvPr id="107" name="Google Shape;107;p2"/>
          <p:cNvSpPr txBox="1"/>
          <p:nvPr>
            <p:ph idx="12" type="sldNum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>
            <p:ph type="title"/>
          </p:nvPr>
        </p:nvSpPr>
        <p:spPr>
          <a:xfrm>
            <a:off x="960120" y="364948"/>
            <a:ext cx="10370899" cy="1700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</a:pPr>
            <a:r>
              <a:rPr lang="en-US" sz="4400">
                <a:solidFill>
                  <a:srgbClr val="FFFFFF"/>
                </a:solidFill>
              </a:rPr>
              <a:t>EXAMPLE TEXTS TO TEACH</a:t>
            </a:r>
            <a:endParaRPr sz="4400" cap="none"/>
          </a:p>
        </p:txBody>
      </p:sp>
      <p:sp>
        <p:nvSpPr>
          <p:cNvPr id="113" name="Google Shape;113;p3"/>
          <p:cNvSpPr txBox="1"/>
          <p:nvPr>
            <p:ph idx="1" type="body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cap="none"/>
              <a:t>How stories involving STEM concepts can make a difference on lessons</a:t>
            </a:r>
            <a:endParaRPr sz="2800" cap="none"/>
          </a:p>
          <a:p>
            <a:pPr indent="-457200" lvl="0" marL="457200" rtl="0" algn="l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⮚"/>
            </a:pPr>
            <a:r>
              <a:rPr lang="en-US"/>
              <a:t>e.g. a lesson plan that is based on content-based instruction (Elliot, n.d.)</a:t>
            </a:r>
            <a:endParaRPr/>
          </a:p>
          <a:p>
            <a:pPr indent="-457200" lvl="0" marL="457200" rtl="0" algn="l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⮚"/>
            </a:pPr>
            <a:r>
              <a:rPr lang="en-US"/>
              <a:t>Topic: the life cycle of a flowering plant </a:t>
            </a:r>
            <a:endParaRPr/>
          </a:p>
        </p:txBody>
      </p:sp>
      <p:sp>
        <p:nvSpPr>
          <p:cNvPr id="114" name="Google Shape;114;p3"/>
          <p:cNvSpPr txBox="1"/>
          <p:nvPr>
            <p:ph idx="12" type="sldNum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Libre Franklin"/>
              <a:buNone/>
            </a:pPr>
            <a:r>
              <a:t/>
            </a:r>
            <a:endParaRPr/>
          </a:p>
        </p:txBody>
      </p:sp>
      <p:sp>
        <p:nvSpPr>
          <p:cNvPr id="120" name="Google Shape;120;p4"/>
          <p:cNvSpPr txBox="1"/>
          <p:nvPr>
            <p:ph idx="1" type="body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/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670" y="0"/>
            <a:ext cx="558066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0270" y="0"/>
            <a:ext cx="57772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 txBox="1"/>
          <p:nvPr>
            <p:ph idx="12" type="sldNum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/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Libre Franklin"/>
              <a:buNone/>
            </a:pPr>
            <a:r>
              <a:t/>
            </a:r>
            <a:endParaRPr/>
          </a:p>
        </p:txBody>
      </p:sp>
      <p:sp>
        <p:nvSpPr>
          <p:cNvPr id="129" name="Google Shape;129;p5"/>
          <p:cNvSpPr txBox="1"/>
          <p:nvPr>
            <p:ph idx="1" type="body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/>
          </a:p>
        </p:txBody>
      </p:sp>
      <p:pic>
        <p:nvPicPr>
          <p:cNvPr descr="metin, diyagram, çizim içeren bir resim&#10;&#10;Açıklama otomatik olarak oluşturuldu" id="130" name="Google Shape;1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111" y="0"/>
            <a:ext cx="5617257" cy="6862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86022" y="0"/>
            <a:ext cx="59106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 txBox="1"/>
          <p:nvPr>
            <p:ph idx="12" type="sldNum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/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Libre Franklin"/>
              <a:buNone/>
            </a:pPr>
            <a:r>
              <a:rPr lang="en-US"/>
              <a:t>IN SHORT,</a:t>
            </a:r>
            <a:endParaRPr/>
          </a:p>
        </p:txBody>
      </p:sp>
      <p:sp>
        <p:nvSpPr>
          <p:cNvPr id="138" name="Google Shape;138;p6"/>
          <p:cNvSpPr txBox="1"/>
          <p:nvPr>
            <p:ph idx="1" type="body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The lesson plan involves </a:t>
            </a:r>
            <a:endParaRPr/>
          </a:p>
          <a:p>
            <a:pPr indent="-457200" lvl="0" marL="457200" rtl="0" algn="l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various activities about the topic that aim to develop language skills. </a:t>
            </a:r>
            <a:endParaRPr/>
          </a:p>
          <a:p>
            <a:pPr indent="0" lvl="0" marL="0" rtl="0" algn="l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However, including a story in which the STEM topic (the life cycle of a flowering plant) is integrated </a:t>
            </a:r>
            <a:endParaRPr/>
          </a:p>
          <a:p>
            <a:pPr indent="-457200" lvl="0" marL="457200" rtl="0" algn="l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can make the learning process more meaningful and permanent for the learners. </a:t>
            </a:r>
            <a:endParaRPr/>
          </a:p>
        </p:txBody>
      </p:sp>
      <p:sp>
        <p:nvSpPr>
          <p:cNvPr id="139" name="Google Shape;139;p6"/>
          <p:cNvSpPr txBox="1"/>
          <p:nvPr>
            <p:ph idx="12" type="sldNum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 txBox="1"/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Libre Franklin"/>
              <a:buNone/>
            </a:pPr>
            <a:r>
              <a:rPr lang="en-US"/>
              <a:t>FOR INSTANCE, </a:t>
            </a:r>
            <a:endParaRPr/>
          </a:p>
        </p:txBody>
      </p:sp>
      <p:sp>
        <p:nvSpPr>
          <p:cNvPr id="145" name="Google Shape;145;p7"/>
          <p:cNvSpPr txBox="1"/>
          <p:nvPr>
            <p:ph idx="1" type="body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to raise students’ awareness of the life cycle of plant or tree and </a:t>
            </a:r>
            <a:endParaRPr/>
          </a:p>
          <a:p>
            <a:pPr indent="-457200" lvl="0" marL="457200" rtl="0" algn="l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to help them improve their language skills at the same time, </a:t>
            </a:r>
            <a:endParaRPr/>
          </a:p>
          <a:p>
            <a:pPr indent="0" lvl="0" marL="0" rtl="0" algn="l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the story “The Lucky Seed” (Ashmore, n.d.) can be used:</a:t>
            </a:r>
            <a:endParaRPr/>
          </a:p>
        </p:txBody>
      </p:sp>
      <p:sp>
        <p:nvSpPr>
          <p:cNvPr id="146" name="Google Shape;146;p7"/>
          <p:cNvSpPr txBox="1"/>
          <p:nvPr>
            <p:ph idx="12" type="sldNum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/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Libre Franklin"/>
              <a:buNone/>
            </a:pPr>
            <a:r>
              <a:t/>
            </a:r>
            <a:endParaRPr/>
          </a:p>
        </p:txBody>
      </p:sp>
      <p:pic>
        <p:nvPicPr>
          <p:cNvPr id="152" name="Google Shape;152;p8">
            <a:hlinkClick r:id="rId3"/>
          </p:cNvPr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4476" y="1809750"/>
            <a:ext cx="571500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6605" y="0"/>
            <a:ext cx="55991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8"/>
          <p:cNvSpPr txBox="1"/>
          <p:nvPr>
            <p:ph idx="12" type="sldNum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0" name="Google Shape;160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1" name="Google Shape;161;p9"/>
          <p:cNvSpPr/>
          <p:nvPr/>
        </p:nvSpPr>
        <p:spPr>
          <a:xfrm>
            <a:off x="0" y="1939445"/>
            <a:ext cx="6114985" cy="2298326"/>
          </a:xfrm>
          <a:prstGeom prst="rect">
            <a:avLst/>
          </a:prstGeom>
          <a:solidFill>
            <a:schemeClr val="dk1">
              <a:alpha val="9568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2" name="Google Shape;162;p9"/>
          <p:cNvSpPr txBox="1"/>
          <p:nvPr>
            <p:ph type="title"/>
          </p:nvPr>
        </p:nvSpPr>
        <p:spPr>
          <a:xfrm>
            <a:off x="960119" y="2100845"/>
            <a:ext cx="4670234" cy="19755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Libre Franklin"/>
              <a:buNone/>
            </a:pPr>
            <a:r>
              <a:rPr lang="en-US" sz="5600"/>
              <a:t>LET’S PREPARE A LESSON PLAN</a:t>
            </a:r>
            <a:endParaRPr/>
          </a:p>
        </p:txBody>
      </p:sp>
      <p:sp>
        <p:nvSpPr>
          <p:cNvPr id="163" name="Google Shape;163;p9"/>
          <p:cNvSpPr/>
          <p:nvPr/>
        </p:nvSpPr>
        <p:spPr>
          <a:xfrm>
            <a:off x="2" y="4237771"/>
            <a:ext cx="6114982" cy="8093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64" name="Google Shape;164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9331" y="64609"/>
            <a:ext cx="5500780" cy="672878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9"/>
          <p:cNvSpPr txBox="1"/>
          <p:nvPr>
            <p:ph idx="12" type="sldNum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uxtaposeVTI">
  <a:themeElements>
    <a:clrScheme name="AnalogousFromRegularSeed_2SEEDS">
      <a:dk1>
        <a:srgbClr val="000000"/>
      </a:dk1>
      <a:lt1>
        <a:srgbClr val="FFFFFF"/>
      </a:lt1>
      <a:dk2>
        <a:srgbClr val="3D2229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74CD5"/>
      </a:accent6>
      <a:hlink>
        <a:srgbClr val="3F87BF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2023-03-09T13:26:59Z</dcterms:created>
  <dc:creator>Funda Ölmez Çağlar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1.5.3.3511</vt:lpwstr>
  </property>
</Properties>
</file>